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mic Sans Bold" charset="1" panose="03000902030302020204"/>
      <p:regular r:id="rId14"/>
    </p:embeddedFont>
    <p:embeddedFont>
      <p:font typeface="Comic Sans" charset="1" panose="03000702030302020204"/>
      <p:regular r:id="rId15"/>
    </p:embeddedFont>
    <p:embeddedFont>
      <p:font typeface="Open Sauce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jpeg" Type="http://schemas.openxmlformats.org/officeDocument/2006/relationships/image"/><Relationship Id="rId4" Target="../media/image8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48060" y="0"/>
            <a:ext cx="7539940" cy="10400373"/>
            <a:chOff x="0" y="0"/>
            <a:chExt cx="7457564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96" y="-127"/>
              <a:ext cx="7457760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7457760">
                  <a:moveTo>
                    <a:pt x="7457759" y="10251440"/>
                  </a:moveTo>
                  <a:cubicBezTo>
                    <a:pt x="7457759" y="10284587"/>
                    <a:pt x="7448512" y="10286873"/>
                    <a:pt x="7424403" y="10286873"/>
                  </a:cubicBezTo>
                  <a:cubicBezTo>
                    <a:pt x="4949998" y="10286238"/>
                    <a:pt x="2475702" y="10286238"/>
                    <a:pt x="1297" y="10286238"/>
                  </a:cubicBezTo>
                  <a:cubicBezTo>
                    <a:pt x="-2598" y="10272395"/>
                    <a:pt x="3278" y="10259822"/>
                    <a:pt x="5810" y="10246995"/>
                  </a:cubicBezTo>
                  <a:cubicBezTo>
                    <a:pt x="114576" y="9685401"/>
                    <a:pt x="223451" y="9123934"/>
                    <a:pt x="332546" y="8562467"/>
                  </a:cubicBezTo>
                  <a:cubicBezTo>
                    <a:pt x="488098" y="7761986"/>
                    <a:pt x="643980" y="6961632"/>
                    <a:pt x="799421" y="6161151"/>
                  </a:cubicBezTo>
                  <a:cubicBezTo>
                    <a:pt x="991411" y="5172583"/>
                    <a:pt x="1182961" y="4184015"/>
                    <a:pt x="1374841" y="3195574"/>
                  </a:cubicBezTo>
                  <a:cubicBezTo>
                    <a:pt x="1569804" y="2191385"/>
                    <a:pt x="1764876" y="1187323"/>
                    <a:pt x="1960389" y="183261"/>
                  </a:cubicBezTo>
                  <a:cubicBezTo>
                    <a:pt x="1972279" y="122174"/>
                    <a:pt x="1979875" y="59690"/>
                    <a:pt x="1999140" y="635"/>
                  </a:cubicBezTo>
                  <a:cubicBezTo>
                    <a:pt x="3807635" y="635"/>
                    <a:pt x="5616129" y="635"/>
                    <a:pt x="7424623" y="0"/>
                  </a:cubicBezTo>
                  <a:cubicBezTo>
                    <a:pt x="7449173" y="0"/>
                    <a:pt x="7457539" y="3429"/>
                    <a:pt x="7457539" y="35814"/>
                  </a:cubicBezTo>
                  <a:cubicBezTo>
                    <a:pt x="7456879" y="3441065"/>
                    <a:pt x="7456879" y="6846316"/>
                    <a:pt x="7457759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138893" t="1" r="-9944" b="-2030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191521" y="2028440"/>
            <a:ext cx="9904959" cy="3588846"/>
            <a:chOff x="0" y="0"/>
            <a:chExt cx="2608713" cy="945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41321" y="2942762"/>
            <a:ext cx="9405358" cy="98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4"/>
              </a:lnSpc>
            </a:pPr>
            <a:r>
              <a:rPr lang="en-US" b="true" sz="5902" spc="82">
                <a:solidFill>
                  <a:srgbClr val="040506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MANAGEMENT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1449" y="2144108"/>
            <a:ext cx="7345101" cy="93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8"/>
              </a:lnSpc>
            </a:pPr>
            <a:r>
              <a:rPr lang="en-US" b="true" sz="5586" spc="78">
                <a:solidFill>
                  <a:srgbClr val="040506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PROPERTY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16421" y="4424438"/>
            <a:ext cx="9655159" cy="44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53" spc="140">
                <a:solidFill>
                  <a:srgbClr val="231F2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PROFESSOR: MANUEL MONTROND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1521" y="5617286"/>
            <a:ext cx="7461686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b="true" sz="2587" spc="-51" u="sng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TEAM 10:</a:t>
            </a:r>
            <a:r>
              <a:rPr lang="en-US" sz="2587" spc="-51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</a:p>
          <a:p>
            <a:pPr algn="l">
              <a:lnSpc>
                <a:spcPts val="3104"/>
              </a:lnSpc>
            </a:pPr>
            <a:r>
              <a:rPr lang="en-US" sz="2587" spc="-51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CHIRAG PATIL - 002303363</a:t>
            </a:r>
          </a:p>
          <a:p>
            <a:pPr algn="l">
              <a:lnSpc>
                <a:spcPts val="3104"/>
              </a:lnSpc>
            </a:pPr>
            <a:r>
              <a:rPr lang="en-US" sz="2587" spc="-51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DAMINI THORAT - 002478953</a:t>
            </a:r>
          </a:p>
          <a:p>
            <a:pPr algn="l">
              <a:lnSpc>
                <a:spcPts val="3104"/>
              </a:lnSpc>
            </a:pPr>
            <a:r>
              <a:rPr lang="en-US" sz="2587" spc="-51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IRBAZHUSAIN SHAIKH - 003185038</a:t>
            </a:r>
          </a:p>
          <a:p>
            <a:pPr algn="l">
              <a:lnSpc>
                <a:spcPts val="3104"/>
              </a:lnSpc>
            </a:pPr>
            <a:r>
              <a:rPr lang="en-US" sz="2587" spc="-51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SAUMYA GORANTALA - 002301659</a:t>
            </a:r>
          </a:p>
          <a:p>
            <a:pPr algn="l">
              <a:lnSpc>
                <a:spcPts val="3104"/>
              </a:lnSpc>
            </a:pPr>
            <a:r>
              <a:rPr lang="en-US" sz="2587" spc="-51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ZILONG ZHOU - 002059809</a:t>
            </a:r>
          </a:p>
          <a:p>
            <a:pPr algn="l">
              <a:lnSpc>
                <a:spcPts val="310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483664" y="990600"/>
            <a:ext cx="9363015" cy="79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b="true" sz="2053" spc="108">
                <a:solidFill>
                  <a:srgbClr val="231F2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DAMG 6210 -DATA MANAGEMENT AND DATABASE DESIGN</a:t>
            </a:r>
          </a:p>
          <a:p>
            <a:pPr algn="ctr">
              <a:lnSpc>
                <a:spcPts val="3661"/>
              </a:lnSpc>
            </a:pPr>
            <a:r>
              <a:rPr lang="en-US" b="true" sz="2653" spc="140">
                <a:solidFill>
                  <a:srgbClr val="231F2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FALL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5546009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3053735"/>
          </a:xfrm>
          <a:custGeom>
            <a:avLst/>
            <a:gdLst/>
            <a:ahLst/>
            <a:cxnLst/>
            <a:rect r="r" b="b" t="t" l="l"/>
            <a:pathLst>
              <a:path h="3053735" w="18270100">
                <a:moveTo>
                  <a:pt x="0" y="0"/>
                </a:moveTo>
                <a:lnTo>
                  <a:pt x="18270100" y="0"/>
                </a:lnTo>
                <a:lnTo>
                  <a:pt x="18270100" y="3053735"/>
                </a:lnTo>
                <a:lnTo>
                  <a:pt x="0" y="3053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479" r="0" b="-17550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96679" y="4783684"/>
            <a:ext cx="6812102" cy="4993596"/>
          </a:xfrm>
          <a:custGeom>
            <a:avLst/>
            <a:gdLst/>
            <a:ahLst/>
            <a:cxnLst/>
            <a:rect r="r" b="b" t="t" l="l"/>
            <a:pathLst>
              <a:path h="4993596" w="6812102">
                <a:moveTo>
                  <a:pt x="0" y="0"/>
                </a:moveTo>
                <a:lnTo>
                  <a:pt x="6812102" y="0"/>
                </a:lnTo>
                <a:lnTo>
                  <a:pt x="6812102" y="4993596"/>
                </a:lnTo>
                <a:lnTo>
                  <a:pt x="0" y="4993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89" r="0" b="-603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900" y="1424542"/>
            <a:ext cx="17718530" cy="119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3"/>
              </a:lnSpc>
            </a:pPr>
            <a:r>
              <a:rPr lang="en-US" b="true" sz="7082" spc="56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PURPOSE AND 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3858" y="3588466"/>
            <a:ext cx="15545253" cy="140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57"/>
              </a:lnSpc>
            </a:pPr>
          </a:p>
          <a:p>
            <a:pPr algn="just">
              <a:lnSpc>
                <a:spcPts val="2652"/>
              </a:lnSpc>
              <a:spcBef>
                <a:spcPct val="0"/>
              </a:spcBef>
            </a:pPr>
            <a:r>
              <a:rPr lang="en-US" b="true" sz="204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An enterprise-grade database platform enabling property management companies to centralize operations, automate workflows, and scale efficiently with built-in security, multi-tenancy, and compliance features.</a:t>
            </a:r>
          </a:p>
          <a:p>
            <a:pPr algn="ctr">
              <a:lnSpc>
                <a:spcPts val="1657"/>
              </a:lnSpc>
              <a:spcBef>
                <a:spcPct val="0"/>
              </a:spcBef>
            </a:pPr>
          </a:p>
          <a:p>
            <a:pPr algn="l">
              <a:lnSpc>
                <a:spcPts val="1326"/>
              </a:lnSpc>
            </a:pPr>
          </a:p>
          <a:p>
            <a:pPr algn="ctr">
              <a:lnSpc>
                <a:spcPts val="13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4118" y="874446"/>
            <a:ext cx="14899763" cy="9258300"/>
          </a:xfrm>
          <a:custGeom>
            <a:avLst/>
            <a:gdLst/>
            <a:ahLst/>
            <a:cxnLst/>
            <a:rect r="r" b="b" t="t" l="l"/>
            <a:pathLst>
              <a:path h="9258300" w="14899763">
                <a:moveTo>
                  <a:pt x="0" y="0"/>
                </a:moveTo>
                <a:lnTo>
                  <a:pt x="14899764" y="0"/>
                </a:lnTo>
                <a:lnTo>
                  <a:pt x="1489976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" r="-347" b="-6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01055" y="-184264"/>
            <a:ext cx="12485890" cy="1212964"/>
            <a:chOff x="0" y="0"/>
            <a:chExt cx="3288465" cy="3194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8465" cy="319464"/>
            </a:xfrm>
            <a:custGeom>
              <a:avLst/>
              <a:gdLst/>
              <a:ahLst/>
              <a:cxnLst/>
              <a:rect r="r" b="b" t="t" l="l"/>
              <a:pathLst>
                <a:path h="319464" w="3288465">
                  <a:moveTo>
                    <a:pt x="15501" y="0"/>
                  </a:moveTo>
                  <a:lnTo>
                    <a:pt x="3272963" y="0"/>
                  </a:lnTo>
                  <a:cubicBezTo>
                    <a:pt x="3277075" y="0"/>
                    <a:pt x="3281018" y="1633"/>
                    <a:pt x="3283924" y="4540"/>
                  </a:cubicBezTo>
                  <a:cubicBezTo>
                    <a:pt x="3286832" y="7447"/>
                    <a:pt x="3288465" y="11390"/>
                    <a:pt x="3288465" y="15501"/>
                  </a:cubicBezTo>
                  <a:lnTo>
                    <a:pt x="3288465" y="303963"/>
                  </a:lnTo>
                  <a:cubicBezTo>
                    <a:pt x="3288465" y="308074"/>
                    <a:pt x="3286832" y="312017"/>
                    <a:pt x="3283924" y="314924"/>
                  </a:cubicBezTo>
                  <a:cubicBezTo>
                    <a:pt x="3281018" y="317831"/>
                    <a:pt x="3277075" y="319464"/>
                    <a:pt x="3272963" y="319464"/>
                  </a:cubicBezTo>
                  <a:lnTo>
                    <a:pt x="15501" y="319464"/>
                  </a:lnTo>
                  <a:cubicBezTo>
                    <a:pt x="6940" y="319464"/>
                    <a:pt x="0" y="312524"/>
                    <a:pt x="0" y="303963"/>
                  </a:cubicBezTo>
                  <a:lnTo>
                    <a:pt x="0" y="15501"/>
                  </a:lnTo>
                  <a:cubicBezTo>
                    <a:pt x="0" y="6940"/>
                    <a:pt x="6940" y="0"/>
                    <a:pt x="1550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288465" cy="338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491867" y="-23603"/>
            <a:ext cx="11304267" cy="80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b="true" sz="4745" spc="37">
                <a:solidFill>
                  <a:srgbClr val="01010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ENTITY RELATIONSHIP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7577001" y="273365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030142" y="0"/>
            <a:ext cx="5257858" cy="5915090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195960" y="-201901"/>
            <a:ext cx="17286362" cy="2461202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507399" y="2454830"/>
            <a:ext cx="10283335" cy="7832170"/>
          </a:xfrm>
          <a:custGeom>
            <a:avLst/>
            <a:gdLst/>
            <a:ahLst/>
            <a:cxnLst/>
            <a:rect r="r" b="b" t="t" l="l"/>
            <a:pathLst>
              <a:path h="7832170" w="10283335">
                <a:moveTo>
                  <a:pt x="0" y="0"/>
                </a:moveTo>
                <a:lnTo>
                  <a:pt x="10283335" y="0"/>
                </a:lnTo>
                <a:lnTo>
                  <a:pt x="10283335" y="7832170"/>
                </a:lnTo>
                <a:lnTo>
                  <a:pt x="0" y="7832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519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536020"/>
            <a:ext cx="12001442" cy="8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16"/>
              </a:lnSpc>
              <a:spcBef>
                <a:spcPct val="0"/>
              </a:spcBef>
            </a:pPr>
            <a:r>
              <a:rPr lang="en-US" b="true" sz="5229" spc="41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DATABASE DESIGN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69512" y="1009650"/>
            <a:ext cx="14897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z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7577001" y="273365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030142" y="0"/>
            <a:ext cx="5257858" cy="5915090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195960" y="-201901"/>
            <a:ext cx="17286362" cy="2461202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70300" y="2957545"/>
            <a:ext cx="8068451" cy="2659945"/>
          </a:xfrm>
          <a:custGeom>
            <a:avLst/>
            <a:gdLst/>
            <a:ahLst/>
            <a:cxnLst/>
            <a:rect r="r" b="b" t="t" l="l"/>
            <a:pathLst>
              <a:path h="2659945" w="8068451">
                <a:moveTo>
                  <a:pt x="0" y="0"/>
                </a:moveTo>
                <a:lnTo>
                  <a:pt x="8068451" y="0"/>
                </a:lnTo>
                <a:lnTo>
                  <a:pt x="8068451" y="2659945"/>
                </a:lnTo>
                <a:lnTo>
                  <a:pt x="0" y="2659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9" r="0" b="-92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4227894"/>
            <a:ext cx="7211526" cy="4013388"/>
          </a:xfrm>
          <a:custGeom>
            <a:avLst/>
            <a:gdLst/>
            <a:ahLst/>
            <a:cxnLst/>
            <a:rect r="r" b="b" t="t" l="l"/>
            <a:pathLst>
              <a:path h="4013388" w="7211526">
                <a:moveTo>
                  <a:pt x="0" y="0"/>
                </a:moveTo>
                <a:lnTo>
                  <a:pt x="7211526" y="0"/>
                </a:lnTo>
                <a:lnTo>
                  <a:pt x="7211526" y="4013388"/>
                </a:lnTo>
                <a:lnTo>
                  <a:pt x="0" y="4013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47" r="0" b="-154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0698" y="6234588"/>
            <a:ext cx="8098053" cy="3097505"/>
          </a:xfrm>
          <a:custGeom>
            <a:avLst/>
            <a:gdLst/>
            <a:ahLst/>
            <a:cxnLst/>
            <a:rect r="r" b="b" t="t" l="l"/>
            <a:pathLst>
              <a:path h="3097505" w="8098053">
                <a:moveTo>
                  <a:pt x="0" y="0"/>
                </a:moveTo>
                <a:lnTo>
                  <a:pt x="8098053" y="0"/>
                </a:lnTo>
                <a:lnTo>
                  <a:pt x="8098053" y="3097506"/>
                </a:lnTo>
                <a:lnTo>
                  <a:pt x="0" y="309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42331" y="536020"/>
            <a:ext cx="12001442" cy="8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16"/>
              </a:lnSpc>
              <a:spcBef>
                <a:spcPct val="0"/>
              </a:spcBef>
            </a:pPr>
            <a:r>
              <a:rPr lang="en-US" b="true" sz="5229" spc="41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DDL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69512" y="1009650"/>
            <a:ext cx="14897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z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44575" y="229790"/>
            <a:ext cx="8616655" cy="1212964"/>
            <a:chOff x="0" y="0"/>
            <a:chExt cx="2269407" cy="319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9407" cy="319464"/>
            </a:xfrm>
            <a:custGeom>
              <a:avLst/>
              <a:gdLst/>
              <a:ahLst/>
              <a:cxnLst/>
              <a:rect r="r" b="b" t="t" l="l"/>
              <a:pathLst>
                <a:path h="319464" w="2269407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297002"/>
                  </a:lnTo>
                  <a:cubicBezTo>
                    <a:pt x="2269407" y="309407"/>
                    <a:pt x="2259350" y="319464"/>
                    <a:pt x="2246945" y="319464"/>
                  </a:cubicBezTo>
                  <a:lnTo>
                    <a:pt x="22462" y="319464"/>
                  </a:lnTo>
                  <a:cubicBezTo>
                    <a:pt x="10057" y="319464"/>
                    <a:pt x="0" y="309407"/>
                    <a:pt x="0" y="297002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269407" cy="338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4697" y="2441007"/>
            <a:ext cx="4757131" cy="7276683"/>
          </a:xfrm>
          <a:custGeom>
            <a:avLst/>
            <a:gdLst/>
            <a:ahLst/>
            <a:cxnLst/>
            <a:rect r="r" b="b" t="t" l="l"/>
            <a:pathLst>
              <a:path h="7276683" w="4757131">
                <a:moveTo>
                  <a:pt x="0" y="0"/>
                </a:moveTo>
                <a:lnTo>
                  <a:pt x="4757131" y="0"/>
                </a:lnTo>
                <a:lnTo>
                  <a:pt x="4757131" y="7276683"/>
                </a:lnTo>
                <a:lnTo>
                  <a:pt x="0" y="7276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8024" y="1679059"/>
            <a:ext cx="4155861" cy="449453"/>
            <a:chOff x="0" y="0"/>
            <a:chExt cx="1094548" cy="1183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4548" cy="118374"/>
            </a:xfrm>
            <a:custGeom>
              <a:avLst/>
              <a:gdLst/>
              <a:ahLst/>
              <a:cxnLst/>
              <a:rect r="r" b="b" t="t" l="l"/>
              <a:pathLst>
                <a:path h="118374" w="1094548">
                  <a:moveTo>
                    <a:pt x="46572" y="0"/>
                  </a:moveTo>
                  <a:lnTo>
                    <a:pt x="1047976" y="0"/>
                  </a:lnTo>
                  <a:cubicBezTo>
                    <a:pt x="1060327" y="0"/>
                    <a:pt x="1072173" y="4907"/>
                    <a:pt x="1080907" y="13641"/>
                  </a:cubicBezTo>
                  <a:cubicBezTo>
                    <a:pt x="1089641" y="22375"/>
                    <a:pt x="1094548" y="34221"/>
                    <a:pt x="1094548" y="46572"/>
                  </a:cubicBezTo>
                  <a:lnTo>
                    <a:pt x="1094548" y="71802"/>
                  </a:lnTo>
                  <a:cubicBezTo>
                    <a:pt x="1094548" y="97523"/>
                    <a:pt x="1073697" y="118374"/>
                    <a:pt x="1047976" y="118374"/>
                  </a:cubicBezTo>
                  <a:lnTo>
                    <a:pt x="46572" y="118374"/>
                  </a:lnTo>
                  <a:cubicBezTo>
                    <a:pt x="34221" y="118374"/>
                    <a:pt x="22375" y="113468"/>
                    <a:pt x="13641" y="104734"/>
                  </a:cubicBezTo>
                  <a:cubicBezTo>
                    <a:pt x="4907" y="96000"/>
                    <a:pt x="0" y="84154"/>
                    <a:pt x="0" y="71802"/>
                  </a:cubicBezTo>
                  <a:lnTo>
                    <a:pt x="0" y="46572"/>
                  </a:lnTo>
                  <a:cubicBezTo>
                    <a:pt x="0" y="34221"/>
                    <a:pt x="4907" y="22375"/>
                    <a:pt x="13641" y="13641"/>
                  </a:cubicBezTo>
                  <a:cubicBezTo>
                    <a:pt x="22375" y="4907"/>
                    <a:pt x="34221" y="0"/>
                    <a:pt x="4657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94548" cy="137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975070" y="2366637"/>
            <a:ext cx="4615229" cy="3607259"/>
          </a:xfrm>
          <a:custGeom>
            <a:avLst/>
            <a:gdLst/>
            <a:ahLst/>
            <a:cxnLst/>
            <a:rect r="r" b="b" t="t" l="l"/>
            <a:pathLst>
              <a:path h="3607259" w="4615229">
                <a:moveTo>
                  <a:pt x="0" y="0"/>
                </a:moveTo>
                <a:lnTo>
                  <a:pt x="4615229" y="0"/>
                </a:lnTo>
                <a:lnTo>
                  <a:pt x="4615229" y="3607259"/>
                </a:lnTo>
                <a:lnTo>
                  <a:pt x="0" y="3607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937" r="-29985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682320" y="1673773"/>
            <a:ext cx="5776515" cy="502364"/>
            <a:chOff x="0" y="0"/>
            <a:chExt cx="1521387" cy="1323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1387" cy="132310"/>
            </a:xfrm>
            <a:custGeom>
              <a:avLst/>
              <a:gdLst/>
              <a:ahLst/>
              <a:cxnLst/>
              <a:rect r="r" b="b" t="t" l="l"/>
              <a:pathLst>
                <a:path h="132310" w="1521387">
                  <a:moveTo>
                    <a:pt x="33506" y="0"/>
                  </a:moveTo>
                  <a:lnTo>
                    <a:pt x="1487881" y="0"/>
                  </a:lnTo>
                  <a:cubicBezTo>
                    <a:pt x="1496767" y="0"/>
                    <a:pt x="1505289" y="3530"/>
                    <a:pt x="1511573" y="9814"/>
                  </a:cubicBezTo>
                  <a:cubicBezTo>
                    <a:pt x="1517857" y="16097"/>
                    <a:pt x="1521387" y="24620"/>
                    <a:pt x="1521387" y="33506"/>
                  </a:cubicBezTo>
                  <a:lnTo>
                    <a:pt x="1521387" y="98804"/>
                  </a:lnTo>
                  <a:cubicBezTo>
                    <a:pt x="1521387" y="117309"/>
                    <a:pt x="1506386" y="132310"/>
                    <a:pt x="1487881" y="132310"/>
                  </a:cubicBezTo>
                  <a:lnTo>
                    <a:pt x="33506" y="132310"/>
                  </a:lnTo>
                  <a:cubicBezTo>
                    <a:pt x="24620" y="132310"/>
                    <a:pt x="16097" y="128780"/>
                    <a:pt x="9814" y="122496"/>
                  </a:cubicBezTo>
                  <a:cubicBezTo>
                    <a:pt x="3530" y="116213"/>
                    <a:pt x="0" y="107690"/>
                    <a:pt x="0" y="98804"/>
                  </a:cubicBezTo>
                  <a:lnTo>
                    <a:pt x="0" y="33506"/>
                  </a:lnTo>
                  <a:cubicBezTo>
                    <a:pt x="0" y="24620"/>
                    <a:pt x="3530" y="16097"/>
                    <a:pt x="9814" y="9814"/>
                  </a:cubicBezTo>
                  <a:cubicBezTo>
                    <a:pt x="16097" y="3530"/>
                    <a:pt x="24620" y="0"/>
                    <a:pt x="33506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521387" cy="15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543541" y="2366637"/>
            <a:ext cx="4370039" cy="3607259"/>
          </a:xfrm>
          <a:custGeom>
            <a:avLst/>
            <a:gdLst/>
            <a:ahLst/>
            <a:cxnLst/>
            <a:rect r="r" b="b" t="t" l="l"/>
            <a:pathLst>
              <a:path h="3607259" w="4370039">
                <a:moveTo>
                  <a:pt x="0" y="0"/>
                </a:moveTo>
                <a:lnTo>
                  <a:pt x="4370039" y="0"/>
                </a:lnTo>
                <a:lnTo>
                  <a:pt x="4370039" y="3607259"/>
                </a:lnTo>
                <a:lnTo>
                  <a:pt x="0" y="3607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13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113515" y="1626148"/>
            <a:ext cx="4941376" cy="502364"/>
            <a:chOff x="0" y="0"/>
            <a:chExt cx="1301432" cy="1323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1432" cy="132310"/>
            </a:xfrm>
            <a:custGeom>
              <a:avLst/>
              <a:gdLst/>
              <a:ahLst/>
              <a:cxnLst/>
              <a:rect r="r" b="b" t="t" l="l"/>
              <a:pathLst>
                <a:path h="132310" w="1301432">
                  <a:moveTo>
                    <a:pt x="39169" y="0"/>
                  </a:moveTo>
                  <a:lnTo>
                    <a:pt x="1262263" y="0"/>
                  </a:lnTo>
                  <a:cubicBezTo>
                    <a:pt x="1272652" y="0"/>
                    <a:pt x="1282614" y="4127"/>
                    <a:pt x="1289960" y="11472"/>
                  </a:cubicBezTo>
                  <a:cubicBezTo>
                    <a:pt x="1297306" y="18818"/>
                    <a:pt x="1301432" y="28781"/>
                    <a:pt x="1301432" y="39169"/>
                  </a:cubicBezTo>
                  <a:lnTo>
                    <a:pt x="1301432" y="93141"/>
                  </a:lnTo>
                  <a:cubicBezTo>
                    <a:pt x="1301432" y="103529"/>
                    <a:pt x="1297306" y="113492"/>
                    <a:pt x="1289960" y="120838"/>
                  </a:cubicBezTo>
                  <a:cubicBezTo>
                    <a:pt x="1282614" y="128183"/>
                    <a:pt x="1272652" y="132310"/>
                    <a:pt x="1262263" y="132310"/>
                  </a:cubicBezTo>
                  <a:lnTo>
                    <a:pt x="39169" y="132310"/>
                  </a:lnTo>
                  <a:cubicBezTo>
                    <a:pt x="28781" y="132310"/>
                    <a:pt x="18818" y="128183"/>
                    <a:pt x="11472" y="120838"/>
                  </a:cubicBezTo>
                  <a:cubicBezTo>
                    <a:pt x="4127" y="113492"/>
                    <a:pt x="0" y="103529"/>
                    <a:pt x="0" y="93141"/>
                  </a:cubicBezTo>
                  <a:lnTo>
                    <a:pt x="0" y="39169"/>
                  </a:lnTo>
                  <a:cubicBezTo>
                    <a:pt x="0" y="28781"/>
                    <a:pt x="4127" y="18818"/>
                    <a:pt x="11472" y="11472"/>
                  </a:cubicBezTo>
                  <a:cubicBezTo>
                    <a:pt x="18818" y="4127"/>
                    <a:pt x="28781" y="0"/>
                    <a:pt x="3916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01432" cy="15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922165" y="6623473"/>
            <a:ext cx="4668134" cy="3510853"/>
          </a:xfrm>
          <a:custGeom>
            <a:avLst/>
            <a:gdLst/>
            <a:ahLst/>
            <a:cxnLst/>
            <a:rect r="r" b="b" t="t" l="l"/>
            <a:pathLst>
              <a:path h="3510853" w="4668134">
                <a:moveTo>
                  <a:pt x="0" y="0"/>
                </a:moveTo>
                <a:lnTo>
                  <a:pt x="4668134" y="0"/>
                </a:lnTo>
                <a:lnTo>
                  <a:pt x="4668134" y="3510852"/>
                </a:lnTo>
                <a:lnTo>
                  <a:pt x="0" y="3510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349169" y="6069328"/>
            <a:ext cx="5437006" cy="458712"/>
            <a:chOff x="0" y="0"/>
            <a:chExt cx="1431969" cy="1208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31969" cy="120813"/>
            </a:xfrm>
            <a:custGeom>
              <a:avLst/>
              <a:gdLst/>
              <a:ahLst/>
              <a:cxnLst/>
              <a:rect r="r" b="b" t="t" l="l"/>
              <a:pathLst>
                <a:path h="120813" w="1431969">
                  <a:moveTo>
                    <a:pt x="35598" y="0"/>
                  </a:moveTo>
                  <a:lnTo>
                    <a:pt x="1396370" y="0"/>
                  </a:lnTo>
                  <a:cubicBezTo>
                    <a:pt x="1416031" y="0"/>
                    <a:pt x="1431969" y="15938"/>
                    <a:pt x="1431969" y="35598"/>
                  </a:cubicBezTo>
                  <a:lnTo>
                    <a:pt x="1431969" y="85215"/>
                  </a:lnTo>
                  <a:cubicBezTo>
                    <a:pt x="1431969" y="104875"/>
                    <a:pt x="1416031" y="120813"/>
                    <a:pt x="1396370" y="120813"/>
                  </a:cubicBezTo>
                  <a:lnTo>
                    <a:pt x="35598" y="120813"/>
                  </a:lnTo>
                  <a:cubicBezTo>
                    <a:pt x="15938" y="120813"/>
                    <a:pt x="0" y="104875"/>
                    <a:pt x="0" y="85215"/>
                  </a:cubicBezTo>
                  <a:lnTo>
                    <a:pt x="0" y="35598"/>
                  </a:lnTo>
                  <a:cubicBezTo>
                    <a:pt x="0" y="15938"/>
                    <a:pt x="15938" y="0"/>
                    <a:pt x="3559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431969" cy="139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13515" y="6079348"/>
            <a:ext cx="5593785" cy="458712"/>
            <a:chOff x="0" y="0"/>
            <a:chExt cx="1473260" cy="1208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73260" cy="120813"/>
            </a:xfrm>
            <a:custGeom>
              <a:avLst/>
              <a:gdLst/>
              <a:ahLst/>
              <a:cxnLst/>
              <a:rect r="r" b="b" t="t" l="l"/>
              <a:pathLst>
                <a:path h="120813" w="1473260">
                  <a:moveTo>
                    <a:pt x="34601" y="0"/>
                  </a:moveTo>
                  <a:lnTo>
                    <a:pt x="1438660" y="0"/>
                  </a:lnTo>
                  <a:cubicBezTo>
                    <a:pt x="1457769" y="0"/>
                    <a:pt x="1473260" y="15491"/>
                    <a:pt x="1473260" y="34601"/>
                  </a:cubicBezTo>
                  <a:lnTo>
                    <a:pt x="1473260" y="86213"/>
                  </a:lnTo>
                  <a:cubicBezTo>
                    <a:pt x="1473260" y="105322"/>
                    <a:pt x="1457769" y="120813"/>
                    <a:pt x="1438660" y="120813"/>
                  </a:cubicBezTo>
                  <a:lnTo>
                    <a:pt x="34601" y="120813"/>
                  </a:lnTo>
                  <a:cubicBezTo>
                    <a:pt x="25424" y="120813"/>
                    <a:pt x="16623" y="117168"/>
                    <a:pt x="10134" y="110679"/>
                  </a:cubicBezTo>
                  <a:cubicBezTo>
                    <a:pt x="3645" y="104190"/>
                    <a:pt x="0" y="95389"/>
                    <a:pt x="0" y="86213"/>
                  </a:cubicBezTo>
                  <a:lnTo>
                    <a:pt x="0" y="34601"/>
                  </a:lnTo>
                  <a:cubicBezTo>
                    <a:pt x="0" y="15491"/>
                    <a:pt x="15491" y="0"/>
                    <a:pt x="3460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1473260" cy="139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543541" y="6766661"/>
            <a:ext cx="4733734" cy="3138956"/>
          </a:xfrm>
          <a:custGeom>
            <a:avLst/>
            <a:gdLst/>
            <a:ahLst/>
            <a:cxnLst/>
            <a:rect r="r" b="b" t="t" l="l"/>
            <a:pathLst>
              <a:path h="3138956" w="4733734">
                <a:moveTo>
                  <a:pt x="0" y="0"/>
                </a:moveTo>
                <a:lnTo>
                  <a:pt x="4733734" y="0"/>
                </a:lnTo>
                <a:lnTo>
                  <a:pt x="4733734" y="3138956"/>
                </a:lnTo>
                <a:lnTo>
                  <a:pt x="0" y="3138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753" r="-33685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467523" y="394162"/>
            <a:ext cx="7692734" cy="83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b="true" sz="4960" spc="173">
                <a:solidFill>
                  <a:srgbClr val="01010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DATABASE OBJECTS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0007" y="1724109"/>
            <a:ext cx="2871896" cy="382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3"/>
              </a:lnSpc>
              <a:spcBef>
                <a:spcPct val="0"/>
              </a:spcBef>
            </a:pPr>
            <a:r>
              <a:rPr lang="en-US" b="true" sz="1140" spc="39">
                <a:solidFill>
                  <a:srgbClr val="01010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STORED PROCEDURE: SMART PAYMENT PROCESSING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67523" y="1809535"/>
            <a:ext cx="4206109" cy="21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7"/>
              </a:lnSpc>
              <a:spcBef>
                <a:spcPct val="0"/>
              </a:spcBef>
            </a:pPr>
            <a:r>
              <a:rPr lang="en-US" b="true" sz="1302" spc="45">
                <a:solidFill>
                  <a:srgbClr val="01010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VIEW: MAINTENANCE REQUEST DASHBOARD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43541" y="1761910"/>
            <a:ext cx="4206109" cy="21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7"/>
              </a:lnSpc>
              <a:spcBef>
                <a:spcPct val="0"/>
              </a:spcBef>
            </a:pPr>
            <a:r>
              <a:rPr lang="en-US" b="true" sz="1302" spc="45">
                <a:solidFill>
                  <a:srgbClr val="01010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TRIGGER: AUTOMATED AUDIT LOGGING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87566" y="6193284"/>
            <a:ext cx="5160212" cy="21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7"/>
              </a:lnSpc>
              <a:spcBef>
                <a:spcPct val="0"/>
              </a:spcBef>
            </a:pPr>
            <a:r>
              <a:rPr lang="en-US" b="true" sz="1302" spc="45">
                <a:solidFill>
                  <a:srgbClr val="01010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ENCRYPTION: PROTECTING SENSITIVE DATA (AES-256)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90310" y="6193284"/>
            <a:ext cx="5132872" cy="21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7"/>
              </a:lnSpc>
              <a:spcBef>
                <a:spcPct val="0"/>
              </a:spcBef>
            </a:pPr>
            <a:r>
              <a:rPr lang="en-US" b="true" sz="1302" spc="45">
                <a:solidFill>
                  <a:srgbClr val="01010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PERFORMANCE OPTIMIZATION: STRATEGIC INDEXING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90928" y="-528439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142668" y="1354247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841060" y="-1227961"/>
            <a:ext cx="5257858" cy="5915090"/>
            <a:chOff x="0" y="0"/>
            <a:chExt cx="5370413" cy="60417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t="0" r="-34427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2925483">
            <a:off x="8434257" y="1358900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1" y="0"/>
                </a:lnTo>
                <a:lnTo>
                  <a:pt x="15026801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62246" y="1729584"/>
            <a:ext cx="14163507" cy="8498104"/>
          </a:xfrm>
          <a:custGeom>
            <a:avLst/>
            <a:gdLst/>
            <a:ahLst/>
            <a:cxnLst/>
            <a:rect r="r" b="b" t="t" l="l"/>
            <a:pathLst>
              <a:path h="8498104" w="14163507">
                <a:moveTo>
                  <a:pt x="0" y="0"/>
                </a:moveTo>
                <a:lnTo>
                  <a:pt x="14163508" y="0"/>
                </a:lnTo>
                <a:lnTo>
                  <a:pt x="14163508" y="8498105"/>
                </a:lnTo>
                <a:lnTo>
                  <a:pt x="0" y="8498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86377" y="6466358"/>
            <a:ext cx="2257623" cy="1140694"/>
          </a:xfrm>
          <a:custGeom>
            <a:avLst/>
            <a:gdLst/>
            <a:ahLst/>
            <a:cxnLst/>
            <a:rect r="r" b="b" t="t" l="l"/>
            <a:pathLst>
              <a:path h="1140694" w="2257623">
                <a:moveTo>
                  <a:pt x="0" y="0"/>
                </a:moveTo>
                <a:lnTo>
                  <a:pt x="2257623" y="0"/>
                </a:lnTo>
                <a:lnTo>
                  <a:pt x="2257623" y="1140694"/>
                </a:lnTo>
                <a:lnTo>
                  <a:pt x="0" y="1140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1874" y="524373"/>
            <a:ext cx="15441289" cy="7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6"/>
              </a:lnSpc>
              <a:spcBef>
                <a:spcPct val="0"/>
              </a:spcBef>
            </a:pPr>
            <a:r>
              <a:rPr lang="en-US" b="true" sz="4345" spc="34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PROPERTY &amp; FINANCIAL ANALYTICS DASHBOARD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4882" y="-528439"/>
            <a:ext cx="19354610" cy="2258023"/>
            <a:chOff x="0" y="0"/>
            <a:chExt cx="1876002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729584"/>
            <a:ext cx="9171640" cy="5755204"/>
          </a:xfrm>
          <a:custGeom>
            <a:avLst/>
            <a:gdLst/>
            <a:ahLst/>
            <a:cxnLst/>
            <a:rect r="r" b="b" t="t" l="l"/>
            <a:pathLst>
              <a:path h="5755204" w="9171640">
                <a:moveTo>
                  <a:pt x="0" y="0"/>
                </a:moveTo>
                <a:lnTo>
                  <a:pt x="9171640" y="0"/>
                </a:lnTo>
                <a:lnTo>
                  <a:pt x="9171640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16360" y="4531796"/>
            <a:ext cx="9171640" cy="5755204"/>
          </a:xfrm>
          <a:custGeom>
            <a:avLst/>
            <a:gdLst/>
            <a:ahLst/>
            <a:cxnLst/>
            <a:rect r="r" b="b" t="t" l="l"/>
            <a:pathLst>
              <a:path h="5755204" w="9171640">
                <a:moveTo>
                  <a:pt x="0" y="0"/>
                </a:moveTo>
                <a:lnTo>
                  <a:pt x="9171640" y="0"/>
                </a:lnTo>
                <a:lnTo>
                  <a:pt x="9171640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89835" y="427564"/>
            <a:ext cx="9308329" cy="80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GUI SCREENSHOTS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DAG6INtrLC0</dc:identifier>
  <dcterms:modified xsi:type="dcterms:W3CDTF">2011-08-01T06:04:30Z</dcterms:modified>
  <cp:revision>1</cp:revision>
  <dc:title>Team 10</dc:title>
</cp:coreProperties>
</file>